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2.xml" ContentType="application/vnd.openxmlformats-officedocument.presentationml.notesSlide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57" r:id="rId4"/>
    <p:sldId id="288" r:id="rId5"/>
    <p:sldId id="289" r:id="rId6"/>
    <p:sldId id="275" r:id="rId7"/>
    <p:sldId id="258" r:id="rId8"/>
    <p:sldId id="260" r:id="rId9"/>
    <p:sldId id="284" r:id="rId10"/>
    <p:sldId id="261" r:id="rId11"/>
    <p:sldId id="265" r:id="rId12"/>
    <p:sldId id="272" r:id="rId13"/>
    <p:sldId id="268" r:id="rId14"/>
  </p:sldIdLst>
  <p:sldSz cx="9144000" cy="6858000" type="screen4x3"/>
  <p:notesSz cx="6865938" cy="99980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DEC8E2"/>
    <a:srgbClr val="F4EBF5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06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4008371</c:v>
                </c:pt>
                <c:pt idx="1">
                  <c:v>371028</c:v>
                </c:pt>
                <c:pt idx="2">
                  <c:v>132405</c:v>
                </c:pt>
                <c:pt idx="3">
                  <c:v>4511804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4087310</c:v>
                </c:pt>
                <c:pt idx="1">
                  <c:v>408900</c:v>
                </c:pt>
                <c:pt idx="2">
                  <c:v>103631</c:v>
                </c:pt>
                <c:pt idx="3">
                  <c:v>4599841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4021635</c:v>
                </c:pt>
                <c:pt idx="1">
                  <c:v>418523</c:v>
                </c:pt>
                <c:pt idx="2">
                  <c:v>105519</c:v>
                </c:pt>
                <c:pt idx="3">
                  <c:v>4545677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888768"/>
        <c:axId val="76448896"/>
      </c:barChart>
      <c:catAx>
        <c:axId val="81888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6448896"/>
        <c:crosses val="autoZero"/>
        <c:auto val="1"/>
        <c:lblAlgn val="ctr"/>
        <c:lblOffset val="100"/>
        <c:noMultiLvlLbl val="0"/>
      </c:catAx>
      <c:valAx>
        <c:axId val="7644889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888768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588796</c:v>
                </c:pt>
                <c:pt idx="1">
                  <c:v>296520</c:v>
                </c:pt>
                <c:pt idx="2">
                  <c:v>885316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578277</c:v>
                </c:pt>
                <c:pt idx="1">
                  <c:v>312324</c:v>
                </c:pt>
                <c:pt idx="2">
                  <c:v>890601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stroški materiala</c:v>
                </c:pt>
                <c:pt idx="1">
                  <c:v>stroški storitev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593250</c:v>
                </c:pt>
                <c:pt idx="1">
                  <c:v>347560</c:v>
                </c:pt>
                <c:pt idx="2">
                  <c:v>940810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93216"/>
        <c:axId val="123613696"/>
      </c:barChart>
      <c:catAx>
        <c:axId val="33993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23613696"/>
        <c:crosses val="autoZero"/>
        <c:auto val="1"/>
        <c:lblAlgn val="ctr"/>
        <c:lblOffset val="100"/>
        <c:noMultiLvlLbl val="0"/>
      </c:catAx>
      <c:valAx>
        <c:axId val="12361369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399321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288579</c:v>
                </c:pt>
                <c:pt idx="1">
                  <c:v>43964</c:v>
                </c:pt>
                <c:pt idx="2">
                  <c:v>18654</c:v>
                </c:pt>
                <c:pt idx="3">
                  <c:v>21609</c:v>
                </c:pt>
                <c:pt idx="4">
                  <c:v>329588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288991</c:v>
                </c:pt>
                <c:pt idx="1">
                  <c:v>36791</c:v>
                </c:pt>
                <c:pt idx="2">
                  <c:v>21540</c:v>
                </c:pt>
                <c:pt idx="3">
                  <c:v>22689</c:v>
                </c:pt>
                <c:pt idx="4">
                  <c:v>324633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#,##0</c:formatCode>
                <c:ptCount val="5"/>
                <c:pt idx="0">
                  <c:v>326038</c:v>
                </c:pt>
                <c:pt idx="1">
                  <c:v>47133</c:v>
                </c:pt>
                <c:pt idx="2">
                  <c:v>219873</c:v>
                </c:pt>
                <c:pt idx="3">
                  <c:v>24015</c:v>
                </c:pt>
                <c:pt idx="4">
                  <c:v>569029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94752"/>
        <c:axId val="123616000"/>
      </c:barChart>
      <c:catAx>
        <c:axId val="33994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23616000"/>
        <c:crosses val="autoZero"/>
        <c:auto val="1"/>
        <c:lblAlgn val="ctr"/>
        <c:lblOffset val="100"/>
        <c:noMultiLvlLbl val="0"/>
      </c:catAx>
      <c:valAx>
        <c:axId val="1236160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99475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13028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18952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Drugi odhodki</c:v>
                </c:pt>
              </c:strCache>
            </c:strRef>
          </c:cat>
          <c:val>
            <c:numRef>
              <c:f>List1!$D$2</c:f>
              <c:numCache>
                <c:formatCode>#,##0_ ;\-#,##0" "</c:formatCode>
                <c:ptCount val="1"/>
                <c:pt idx="0">
                  <c:v>31078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52288"/>
        <c:axId val="123616576"/>
      </c:barChart>
      <c:catAx>
        <c:axId val="34252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23616576"/>
        <c:crosses val="autoZero"/>
        <c:auto val="1"/>
        <c:lblAlgn val="ctr"/>
        <c:lblOffset val="100"/>
        <c:noMultiLvlLbl val="0"/>
      </c:catAx>
      <c:valAx>
        <c:axId val="123616576"/>
        <c:scaling>
          <c:orientation val="minMax"/>
          <c:max val="2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4252288"/>
        <c:crosses val="autoZero"/>
        <c:crossBetween val="between"/>
        <c:majorUnit val="20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9000225089"/>
          <c:y val="9.5120052798366314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2014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56174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2015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2564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52800"/>
        <c:axId val="34278784"/>
      </c:barChart>
      <c:catAx>
        <c:axId val="34252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4278784"/>
        <c:crosses val="autoZero"/>
        <c:auto val="1"/>
        <c:lblAlgn val="ctr"/>
        <c:lblOffset val="100"/>
        <c:noMultiLvlLbl val="0"/>
      </c:catAx>
      <c:valAx>
        <c:axId val="3427878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4252800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49351720866966"/>
          <c:y val="8.9985652758033469E-2"/>
          <c:w val="0.41510544137585603"/>
          <c:h val="0.609846265725023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2015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3667501</c:v>
                </c:pt>
                <c:pt idx="1">
                  <c:v>321692</c:v>
                </c:pt>
                <c:pt idx="2">
                  <c:v>32442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3645626</c:v>
                </c:pt>
                <c:pt idx="1">
                  <c:v>334657</c:v>
                </c:pt>
                <c:pt idx="2">
                  <c:v>28513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3751668</c:v>
                </c:pt>
                <c:pt idx="1">
                  <c:v>308717</c:v>
                </c:pt>
                <c:pt idx="2">
                  <c:v>30071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3667501</c:v>
                </c:pt>
                <c:pt idx="1">
                  <c:v>321692</c:v>
                </c:pt>
                <c:pt idx="2">
                  <c:v>32442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288064"/>
        <c:axId val="123155520"/>
      </c:barChart>
      <c:catAx>
        <c:axId val="123288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23155520"/>
        <c:crosses val="autoZero"/>
        <c:auto val="0"/>
        <c:lblAlgn val="ctr"/>
        <c:lblOffset val="100"/>
        <c:noMultiLvlLbl val="0"/>
      </c:catAx>
      <c:valAx>
        <c:axId val="12315552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23288064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3407432</c:v>
                </c:pt>
                <c:pt idx="1">
                  <c:v>238348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3484939</c:v>
                </c:pt>
                <c:pt idx="1">
                  <c:v>266729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3428949</c:v>
                </c:pt>
                <c:pt idx="1">
                  <c:v>238552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286528"/>
        <c:axId val="123157824"/>
      </c:barChart>
      <c:valAx>
        <c:axId val="123157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286528"/>
        <c:crosses val="autoZero"/>
        <c:crossBetween val="between"/>
      </c:valAx>
      <c:catAx>
        <c:axId val="123286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23157824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89564</c:v>
                </c:pt>
                <c:pt idx="1">
                  <c:v>245093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93083</c:v>
                </c:pt>
                <c:pt idx="1">
                  <c:v>215634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99383</c:v>
                </c:pt>
                <c:pt idx="1">
                  <c:v>222309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72832"/>
        <c:axId val="132617856"/>
      </c:barChart>
      <c:valAx>
        <c:axId val="132617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672832"/>
        <c:crosses val="autoZero"/>
        <c:crossBetween val="between"/>
      </c:valAx>
      <c:catAx>
        <c:axId val="79672832"/>
        <c:scaling>
          <c:orientation val="minMax"/>
        </c:scaling>
        <c:delete val="0"/>
        <c:axPos val="b"/>
        <c:majorTickMark val="out"/>
        <c:minorTickMark val="none"/>
        <c:tickLblPos val="nextTo"/>
        <c:crossAx val="132617856"/>
        <c:crosses val="autoZero"/>
        <c:auto val="0"/>
        <c:lblAlgn val="ctr"/>
        <c:lblOffset val="100"/>
        <c:noMultiLvlLbl val="0"/>
      </c:catAx>
      <c:spPr>
        <a:solidFill>
          <a:srgbClr val="DEC8E2">
            <a:alpha val="46000"/>
          </a:srgbClr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28088</c:v>
                </c:pt>
                <c:pt idx="1">
                  <c:v>425</c:v>
                </c:pt>
                <c:pt idx="2">
                  <c:v>371028</c:v>
                </c:pt>
                <c:pt idx="3">
                  <c:v>47821</c:v>
                </c:pt>
                <c:pt idx="4">
                  <c:v>37470</c:v>
                </c:pt>
                <c:pt idx="5">
                  <c:v>484832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29523</c:v>
                </c:pt>
                <c:pt idx="1">
                  <c:v>548</c:v>
                </c:pt>
                <c:pt idx="2">
                  <c:v>408899</c:v>
                </c:pt>
                <c:pt idx="3">
                  <c:v>49164</c:v>
                </c:pt>
                <c:pt idx="4">
                  <c:v>8605</c:v>
                </c:pt>
                <c:pt idx="5">
                  <c:v>496739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32442</c:v>
                </c:pt>
                <c:pt idx="1">
                  <c:v>0</c:v>
                </c:pt>
                <c:pt idx="2">
                  <c:v>418524</c:v>
                </c:pt>
                <c:pt idx="3">
                  <c:v>58198</c:v>
                </c:pt>
                <c:pt idx="4">
                  <c:v>1239</c:v>
                </c:pt>
                <c:pt idx="5">
                  <c:v>510403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353856"/>
        <c:axId val="79056832"/>
      </c:barChart>
      <c:catAx>
        <c:axId val="31353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79056832"/>
        <c:crosses val="autoZero"/>
        <c:auto val="0"/>
        <c:lblAlgn val="ctr"/>
        <c:lblOffset val="100"/>
        <c:noMultiLvlLbl val="0"/>
      </c:catAx>
      <c:valAx>
        <c:axId val="7905683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3135385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30748</c:v>
                </c:pt>
                <c:pt idx="1">
                  <c:v>15941</c:v>
                </c:pt>
                <c:pt idx="2">
                  <c:v>46689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27941</c:v>
                </c:pt>
                <c:pt idx="1">
                  <c:v>14776</c:v>
                </c:pt>
                <c:pt idx="2">
                  <c:v>42717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32812</c:v>
                </c:pt>
                <c:pt idx="1">
                  <c:v>13270</c:v>
                </c:pt>
                <c:pt idx="2">
                  <c:v>46082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354368"/>
        <c:axId val="79059136"/>
      </c:barChart>
      <c:catAx>
        <c:axId val="31354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9059136"/>
        <c:crosses val="autoZero"/>
        <c:auto val="1"/>
        <c:lblAlgn val="ctr"/>
        <c:lblOffset val="100"/>
        <c:noMultiLvlLbl val="0"/>
      </c:catAx>
      <c:valAx>
        <c:axId val="79059136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354368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3623498</c:v>
                </c:pt>
                <c:pt idx="1">
                  <c:v>588796</c:v>
                </c:pt>
                <c:pt idx="2">
                  <c:v>296520</c:v>
                </c:pt>
                <c:pt idx="3">
                  <c:v>21609</c:v>
                </c:pt>
                <c:pt idx="4">
                  <c:v>13028</c:v>
                </c:pt>
                <c:pt idx="5">
                  <c:v>4543451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Leot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3611425</c:v>
                </c:pt>
                <c:pt idx="1">
                  <c:v>578277</c:v>
                </c:pt>
                <c:pt idx="2">
                  <c:v>312324</c:v>
                </c:pt>
                <c:pt idx="3">
                  <c:v>22689</c:v>
                </c:pt>
                <c:pt idx="4">
                  <c:v>18952</c:v>
                </c:pt>
                <c:pt idx="5">
                  <c:v>4543667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3547212</c:v>
                </c:pt>
                <c:pt idx="1">
                  <c:v>593250</c:v>
                </c:pt>
                <c:pt idx="2">
                  <c:v>347560</c:v>
                </c:pt>
                <c:pt idx="3">
                  <c:v>24015</c:v>
                </c:pt>
                <c:pt idx="4">
                  <c:v>31076</c:v>
                </c:pt>
                <c:pt idx="5">
                  <c:v>4543113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93728"/>
        <c:axId val="123609664"/>
      </c:barChart>
      <c:catAx>
        <c:axId val="33993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23609664"/>
        <c:crosses val="autoZero"/>
        <c:auto val="1"/>
        <c:lblAlgn val="ctr"/>
        <c:lblOffset val="100"/>
        <c:noMultiLvlLbl val="0"/>
      </c:catAx>
      <c:valAx>
        <c:axId val="1236096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993728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3243651</c:v>
                </c:pt>
                <c:pt idx="1">
                  <c:v>379847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3294617</c:v>
                </c:pt>
                <c:pt idx="1">
                  <c:v>316808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2015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3266154</c:v>
                </c:pt>
                <c:pt idx="1">
                  <c:v>281058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94240"/>
        <c:axId val="123611392"/>
      </c:barChart>
      <c:catAx>
        <c:axId val="33994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23611392"/>
        <c:crosses val="autoZero"/>
        <c:auto val="1"/>
        <c:lblAlgn val="ctr"/>
        <c:lblOffset val="100"/>
        <c:noMultiLvlLbl val="0"/>
      </c:catAx>
      <c:valAx>
        <c:axId val="12361139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994240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50888"/>
            <a:ext cx="4995862" cy="3748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7" tIns="48179" rIns="96357" bIns="48179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9087"/>
            <a:ext cx="5492750" cy="4499133"/>
          </a:xfrm>
          <a:prstGeom prst="rect">
            <a:avLst/>
          </a:prstGeom>
        </p:spPr>
        <p:txBody>
          <a:bodyPr vert="horz" lIns="96357" tIns="48179" rIns="96357" bIns="48179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29.02.2016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972089502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471820913"/>
              </p:ext>
            </p:extLst>
          </p:nvPr>
        </p:nvGraphicFramePr>
        <p:xfrm>
          <a:off x="611560" y="836712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965644685"/>
              </p:ext>
            </p:extLst>
          </p:nvPr>
        </p:nvGraphicFramePr>
        <p:xfrm>
          <a:off x="899592" y="836712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24.014,72 €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11.447,76  € - nakup DI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10.872,77 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 1.694,19 € - nakup osnovnih sredstev iz projekta Zdrav življenski slog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616886922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ODHODKOV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609224240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2015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92360293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972869047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08401752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498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</a:t>
            </a:r>
            <a:r>
              <a:rPr lang="sl-SI" sz="2700" dirty="0" smtClean="0">
                <a:solidFill>
                  <a:srgbClr val="FF0000"/>
                </a:solidFill>
              </a:rPr>
              <a:t>OBČINE Ivančna Gorica</a:t>
            </a:r>
            <a:r>
              <a:rPr lang="sl-SI" sz="2700" dirty="0" smtClean="0">
                <a:solidFill>
                  <a:srgbClr val="FF0000"/>
                </a:solidFill>
              </a:rPr>
              <a:t>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504049255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1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078089213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9215384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60043085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943739603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2002</TotalTime>
  <Words>88</Words>
  <Application>Microsoft Office PowerPoint</Application>
  <PresentationFormat>Diaprojekcija na zaslonu (4:3)</PresentationFormat>
  <Paragraphs>20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Default Design</vt:lpstr>
      <vt:lpstr> Primerjava - PRIHODKI </vt:lpstr>
      <vt:lpstr> Sestava proračunskih prihodkov v letu 2015 </vt:lpstr>
      <vt:lpstr>Primerjava – PRORAČUNSKI PRIHODKI </vt:lpstr>
      <vt:lpstr>Prihodki MIZŠ  </vt:lpstr>
      <vt:lpstr>Prihodki OBČINE Ivančna Gorica  </vt:lpstr>
      <vt:lpstr>Primerjava – PRIHODKI za izvajanje javne službe </vt:lpstr>
      <vt:lpstr>Primerjava – PRIHODKI tržne dejavnosti </vt:lpstr>
      <vt:lpstr>Primerjava – STROŠKI IN ODHODKI  </vt:lpstr>
      <vt:lpstr>Primerjava – PLAČE in nadomestila </vt:lpstr>
      <vt:lpstr>Primerjava – STROŠKI MATERIALA </vt:lpstr>
      <vt:lpstr>Primerjava – AMORTIZACIJA   </vt:lpstr>
      <vt:lpstr>Primerjava - ODHODKI </vt:lpstr>
      <vt:lpstr>Primerjava – PRESEŽEK ODHODKOV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161</cp:revision>
  <cp:lastPrinted>2016-02-29T08:01:32Z</cp:lastPrinted>
  <dcterms:created xsi:type="dcterms:W3CDTF">2008-02-26T14:04:13Z</dcterms:created>
  <dcterms:modified xsi:type="dcterms:W3CDTF">2016-02-29T10:31:44Z</dcterms:modified>
</cp:coreProperties>
</file>